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5" r:id="rId3"/>
    <p:sldId id="264" r:id="rId4"/>
    <p:sldId id="263" r:id="rId5"/>
    <p:sldId id="266" r:id="rId6"/>
    <p:sldId id="267" r:id="rId7"/>
    <p:sldId id="268" r:id="rId8"/>
    <p:sldId id="269" r:id="rId9"/>
    <p:sldId id="270" r:id="rId10"/>
    <p:sldId id="271" r:id="rId11"/>
    <p:sldId id="272" r:id="rId12"/>
    <p:sldId id="273" r:id="rId13"/>
    <p:sldId id="278" r:id="rId14"/>
    <p:sldId id="281" r:id="rId15"/>
    <p:sldId id="279" r:id="rId16"/>
    <p:sldId id="280" r:id="rId17"/>
    <p:sldId id="282" r:id="rId18"/>
    <p:sldId id="283" r:id="rId19"/>
    <p:sldId id="284" r:id="rId20"/>
    <p:sldId id="285"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F818-93EA-48D7-8915-11C8CECAC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916AD1-FD05-413F-9318-E05650DE3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CAD873-07A4-4EB4-89E1-0261CF44B94E}"/>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5" name="Footer Placeholder 4">
            <a:extLst>
              <a:ext uri="{FF2B5EF4-FFF2-40B4-BE49-F238E27FC236}">
                <a16:creationId xmlns:a16="http://schemas.microsoft.com/office/drawing/2014/main" id="{D7821FC3-5E97-4F6E-AED8-78C4C1D28C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9382F0-C13B-4FFA-AB2B-3CFDBDD72DA9}"/>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370824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C454-4837-4820-BF86-98393CD258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1D00DA-EA21-4031-83E6-CD269D0A6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DA608A-BA70-45A1-85EC-D86A09B59E2F}"/>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5" name="Footer Placeholder 4">
            <a:extLst>
              <a:ext uri="{FF2B5EF4-FFF2-40B4-BE49-F238E27FC236}">
                <a16:creationId xmlns:a16="http://schemas.microsoft.com/office/drawing/2014/main" id="{9385942D-3A8A-4B8D-8072-CBD2AC1F86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F0C734-A0E5-4AA6-9F6A-21BF7A6CF3C0}"/>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254992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025079-1A1F-40FB-96EA-1CD315720D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99B16E-087A-4AFC-8E05-6BBE97992E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4D7BAB-E2DA-4D3F-840E-6ECA862215D6}"/>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5" name="Footer Placeholder 4">
            <a:extLst>
              <a:ext uri="{FF2B5EF4-FFF2-40B4-BE49-F238E27FC236}">
                <a16:creationId xmlns:a16="http://schemas.microsoft.com/office/drawing/2014/main" id="{D869F77B-2768-42C2-8D21-76B826176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CAE5D-1F32-423C-A122-F55DA3FF98C7}"/>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158618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BFC01-A339-40D7-9B74-802540BC54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5142BC-14A7-4408-A51C-40DBC37003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65A683-FD48-4277-8C3A-1BF58823F622}"/>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5" name="Footer Placeholder 4">
            <a:extLst>
              <a:ext uri="{FF2B5EF4-FFF2-40B4-BE49-F238E27FC236}">
                <a16:creationId xmlns:a16="http://schemas.microsoft.com/office/drawing/2014/main" id="{EA8B8CBD-DB24-4692-B310-AE42E71971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02236-57B8-4DFE-9E44-0DB41CB5846B}"/>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94372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EC9B1-EC7E-4AB3-A37C-7F6BA2BA79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D888AB-BC4D-4757-B7AA-30203321B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352E22-095F-4C12-A62B-A6D707759A82}"/>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5" name="Footer Placeholder 4">
            <a:extLst>
              <a:ext uri="{FF2B5EF4-FFF2-40B4-BE49-F238E27FC236}">
                <a16:creationId xmlns:a16="http://schemas.microsoft.com/office/drawing/2014/main" id="{E0E6FF06-C9E1-4476-A569-65B3604281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65110-713E-4C10-9D30-EB81660E3B67}"/>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252772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CDDD-5A61-4570-94EF-F9738C532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82BB52-6440-4557-802E-44AD5C214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943F58-4182-4E0E-AF1A-BE52B76590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B2426A-4EEC-4F51-86A0-778A4F1F0D53}"/>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6" name="Footer Placeholder 5">
            <a:extLst>
              <a:ext uri="{FF2B5EF4-FFF2-40B4-BE49-F238E27FC236}">
                <a16:creationId xmlns:a16="http://schemas.microsoft.com/office/drawing/2014/main" id="{C7F68DAA-4FFF-4B42-BB43-885A4F98B6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7BE7FF-6420-43CF-868F-57BFB90E025D}"/>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411282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1D4E-BB04-4A89-ADB3-A4D4C543709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90C773-DC9C-4286-A5EB-D1FCCB4EA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7EB733-BD33-4A14-BA3C-4CDB457717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A990F74-4E6B-48A0-8E46-5588D66156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B8333D-8D6D-4A4B-9C9C-9EDB264669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70A38D-464B-40B0-8C11-D10DBFBE8572}"/>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8" name="Footer Placeholder 7">
            <a:extLst>
              <a:ext uri="{FF2B5EF4-FFF2-40B4-BE49-F238E27FC236}">
                <a16:creationId xmlns:a16="http://schemas.microsoft.com/office/drawing/2014/main" id="{F1C1E1AB-4906-4137-988C-E7FB48185D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F2BD6E-5351-4FB3-8D98-C40FD93F899E}"/>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8199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E013-E951-4403-87E7-D37D4FC123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813532-811A-4044-8770-CA01047E5844}"/>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4" name="Footer Placeholder 3">
            <a:extLst>
              <a:ext uri="{FF2B5EF4-FFF2-40B4-BE49-F238E27FC236}">
                <a16:creationId xmlns:a16="http://schemas.microsoft.com/office/drawing/2014/main" id="{0849E9D2-16ED-4311-9C68-E872F116EA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274E29-E331-4063-AC76-FD9052FC049D}"/>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214131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EEAB4-A026-41CB-B058-569329224448}"/>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3" name="Footer Placeholder 2">
            <a:extLst>
              <a:ext uri="{FF2B5EF4-FFF2-40B4-BE49-F238E27FC236}">
                <a16:creationId xmlns:a16="http://schemas.microsoft.com/office/drawing/2014/main" id="{5C520E3C-8243-45AC-98E0-E5D919B0D0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3F0C00-37E3-4387-9779-C83E33CACF79}"/>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173145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DDBE-BA34-4667-8259-642F9E5D4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DB3D0C-94DC-49CC-B1AA-67C8BB8CE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7537BB-BFCC-4ACE-82E1-9B538ACE9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2DC1E-7811-4705-A828-E5AA7B263A80}"/>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6" name="Footer Placeholder 5">
            <a:extLst>
              <a:ext uri="{FF2B5EF4-FFF2-40B4-BE49-F238E27FC236}">
                <a16:creationId xmlns:a16="http://schemas.microsoft.com/office/drawing/2014/main" id="{358B1194-7C49-442F-B828-5324BE596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1B64DD-99FF-461A-8AAA-1DBAD04BBA6D}"/>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308055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AB4E0-3D5A-4DCD-8046-2192A47C1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335A3C-586D-452B-BB2C-BCEB05185E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830C45-DFBA-4AE6-ADB8-C6360283E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EA7325-7DC5-4BBE-8D9E-AA708B244043}"/>
              </a:ext>
            </a:extLst>
          </p:cNvPr>
          <p:cNvSpPr>
            <a:spLocks noGrp="1"/>
          </p:cNvSpPr>
          <p:nvPr>
            <p:ph type="dt" sz="half" idx="10"/>
          </p:nvPr>
        </p:nvSpPr>
        <p:spPr/>
        <p:txBody>
          <a:bodyPr/>
          <a:lstStyle/>
          <a:p>
            <a:fld id="{A1D0BD82-C532-4CC6-9AD3-9D81119AFF03}" type="datetimeFigureOut">
              <a:rPr lang="en-GB" smtClean="0"/>
              <a:t>20/01/2022</a:t>
            </a:fld>
            <a:endParaRPr lang="en-GB"/>
          </a:p>
        </p:txBody>
      </p:sp>
      <p:sp>
        <p:nvSpPr>
          <p:cNvPr id="6" name="Footer Placeholder 5">
            <a:extLst>
              <a:ext uri="{FF2B5EF4-FFF2-40B4-BE49-F238E27FC236}">
                <a16:creationId xmlns:a16="http://schemas.microsoft.com/office/drawing/2014/main" id="{4941C3E3-D7C9-4CBC-B9CB-8E62B41547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3BD303-38CD-48D7-ADB1-006B944B1424}"/>
              </a:ext>
            </a:extLst>
          </p:cNvPr>
          <p:cNvSpPr>
            <a:spLocks noGrp="1"/>
          </p:cNvSpPr>
          <p:nvPr>
            <p:ph type="sldNum" sz="quarter" idx="12"/>
          </p:nvPr>
        </p:nvSpPr>
        <p:spPr/>
        <p:txBody>
          <a:bodyPr/>
          <a:lstStyle/>
          <a:p>
            <a:fld id="{916453C7-7479-4440-8BDE-24940D9CFA43}" type="slidenum">
              <a:rPr lang="en-GB" smtClean="0"/>
              <a:t>‹#›</a:t>
            </a:fld>
            <a:endParaRPr lang="en-GB"/>
          </a:p>
        </p:txBody>
      </p:sp>
    </p:spTree>
    <p:extLst>
      <p:ext uri="{BB962C8B-B14F-4D97-AF65-F5344CB8AC3E}">
        <p14:creationId xmlns:p14="http://schemas.microsoft.com/office/powerpoint/2010/main" val="183718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9FEC73-A326-45DB-AD42-CD71E9B8EC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3B5D1C-63BF-4494-BD7A-4B525CA0E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53F592-5D0F-4362-AD1C-667BD52D1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0BD82-C532-4CC6-9AD3-9D81119AFF03}" type="datetimeFigureOut">
              <a:rPr lang="en-GB" smtClean="0"/>
              <a:t>20/01/2022</a:t>
            </a:fld>
            <a:endParaRPr lang="en-GB"/>
          </a:p>
        </p:txBody>
      </p:sp>
      <p:sp>
        <p:nvSpPr>
          <p:cNvPr id="5" name="Footer Placeholder 4">
            <a:extLst>
              <a:ext uri="{FF2B5EF4-FFF2-40B4-BE49-F238E27FC236}">
                <a16:creationId xmlns:a16="http://schemas.microsoft.com/office/drawing/2014/main" id="{9BB9044D-2ECE-4BD4-A995-02FB37B66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77202E-D6B9-4E55-B110-BEB0B60F8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453C7-7479-4440-8BDE-24940D9CFA43}" type="slidenum">
              <a:rPr lang="en-GB" smtClean="0"/>
              <a:t>‹#›</a:t>
            </a:fld>
            <a:endParaRPr lang="en-GB"/>
          </a:p>
        </p:txBody>
      </p:sp>
    </p:spTree>
    <p:extLst>
      <p:ext uri="{BB962C8B-B14F-4D97-AF65-F5344CB8AC3E}">
        <p14:creationId xmlns:p14="http://schemas.microsoft.com/office/powerpoint/2010/main" val="101025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jp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BDF0B9D8-7EEE-42B3-BE60-906C349C7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311" y="594536"/>
            <a:ext cx="8914764" cy="3580525"/>
          </a:xfrm>
          <a:prstGeom prst="rect">
            <a:avLst/>
          </a:prstGeom>
        </p:spPr>
      </p:pic>
      <p:grpSp>
        <p:nvGrpSpPr>
          <p:cNvPr id="28" name="Group 27">
            <a:extLst>
              <a:ext uri="{FF2B5EF4-FFF2-40B4-BE49-F238E27FC236}">
                <a16:creationId xmlns:a16="http://schemas.microsoft.com/office/drawing/2014/main" id="{F1119F8A-FE3F-480A-82A8-DD9856E0BDF7}"/>
              </a:ext>
            </a:extLst>
          </p:cNvPr>
          <p:cNvGrpSpPr/>
          <p:nvPr/>
        </p:nvGrpSpPr>
        <p:grpSpPr>
          <a:xfrm>
            <a:off x="2135072" y="6034670"/>
            <a:ext cx="9583169" cy="735711"/>
            <a:chOff x="2135072" y="6034670"/>
            <a:chExt cx="9583169" cy="735711"/>
          </a:xfrm>
        </p:grpSpPr>
        <p:pic>
          <p:nvPicPr>
            <p:cNvPr id="17" name="Picture 16" descr="A picture containing drawing&#10;&#10;Description automatically generated">
              <a:extLst>
                <a:ext uri="{FF2B5EF4-FFF2-40B4-BE49-F238E27FC236}">
                  <a16:creationId xmlns:a16="http://schemas.microsoft.com/office/drawing/2014/main" id="{2B398CE0-020E-48AA-A1E0-96C3DB265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072" y="6140858"/>
              <a:ext cx="1673645" cy="495097"/>
            </a:xfrm>
            <a:prstGeom prst="rect">
              <a:avLst/>
            </a:prstGeom>
          </p:spPr>
        </p:pic>
        <p:pic>
          <p:nvPicPr>
            <p:cNvPr id="18" name="Picture 17" descr="A picture containing table&#10;&#10;Description automatically generated">
              <a:extLst>
                <a:ext uri="{FF2B5EF4-FFF2-40B4-BE49-F238E27FC236}">
                  <a16:creationId xmlns:a16="http://schemas.microsoft.com/office/drawing/2014/main" id="{D73330A3-25C9-43C1-94AD-A8928CC5EA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885" y="6034670"/>
              <a:ext cx="762758" cy="735711"/>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8DEA6E55-1670-4815-A362-8A83062E9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4830" y="6149634"/>
              <a:ext cx="1196693" cy="532347"/>
            </a:xfrm>
            <a:prstGeom prst="rect">
              <a:avLst/>
            </a:prstGeom>
          </p:spPr>
        </p:pic>
        <p:pic>
          <p:nvPicPr>
            <p:cNvPr id="20" name="Picture 19" descr="A close up of a sign&#10;&#10;Description automatically generated">
              <a:extLst>
                <a:ext uri="{FF2B5EF4-FFF2-40B4-BE49-F238E27FC236}">
                  <a16:creationId xmlns:a16="http://schemas.microsoft.com/office/drawing/2014/main" id="{11053832-7D2E-4D66-934C-1487765780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7690" y="6200285"/>
              <a:ext cx="1196694" cy="404482"/>
            </a:xfrm>
            <a:prstGeom prst="rect">
              <a:avLst/>
            </a:prstGeom>
          </p:spPr>
        </p:pic>
        <p:pic>
          <p:nvPicPr>
            <p:cNvPr id="21" name="Picture 20" descr="A picture containing object, monitor, clock, screen&#10;&#10;Description automatically generated">
              <a:extLst>
                <a:ext uri="{FF2B5EF4-FFF2-40B4-BE49-F238E27FC236}">
                  <a16:creationId xmlns:a16="http://schemas.microsoft.com/office/drawing/2014/main" id="{E4AB4FF1-B979-4A91-85AA-73AB27B289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1709" y="6237118"/>
              <a:ext cx="1069170" cy="504395"/>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1885E8B9-ABAB-48D7-8C6E-153119845B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2115" y="6316413"/>
              <a:ext cx="1196126" cy="289016"/>
            </a:xfrm>
            <a:prstGeom prst="rect">
              <a:avLst/>
            </a:prstGeom>
          </p:spPr>
        </p:pic>
        <p:pic>
          <p:nvPicPr>
            <p:cNvPr id="23" name="Picture 22" descr="A picture containing knife&#10;&#10;Description automatically generated">
              <a:extLst>
                <a:ext uri="{FF2B5EF4-FFF2-40B4-BE49-F238E27FC236}">
                  <a16:creationId xmlns:a16="http://schemas.microsoft.com/office/drawing/2014/main" id="{EAD6710B-5DD3-40E2-85B4-D2D7440BF4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8204" y="6322269"/>
              <a:ext cx="1739261" cy="334095"/>
            </a:xfrm>
            <a:prstGeom prst="rect">
              <a:avLst/>
            </a:prstGeom>
          </p:spPr>
        </p:pic>
      </p:grpSp>
      <p:sp>
        <p:nvSpPr>
          <p:cNvPr id="16" name="Rectangle 15">
            <a:extLst>
              <a:ext uri="{FF2B5EF4-FFF2-40B4-BE49-F238E27FC236}">
                <a16:creationId xmlns:a16="http://schemas.microsoft.com/office/drawing/2014/main" id="{D703E0BA-CE23-43EF-9B74-C173E8F83F13}"/>
              </a:ext>
            </a:extLst>
          </p:cNvPr>
          <p:cNvSpPr/>
          <p:nvPr/>
        </p:nvSpPr>
        <p:spPr>
          <a:xfrm>
            <a:off x="0" y="1"/>
            <a:ext cx="1918883" cy="6858000"/>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Isosceles Triangle 25">
            <a:extLst>
              <a:ext uri="{FF2B5EF4-FFF2-40B4-BE49-F238E27FC236}">
                <a16:creationId xmlns:a16="http://schemas.microsoft.com/office/drawing/2014/main" id="{BB0C0E40-341B-456E-A382-B25EFF721196}"/>
              </a:ext>
            </a:extLst>
          </p:cNvPr>
          <p:cNvSpPr/>
          <p:nvPr/>
        </p:nvSpPr>
        <p:spPr>
          <a:xfrm rot="5400000">
            <a:off x="-2246805" y="2242645"/>
            <a:ext cx="6858000" cy="2372710"/>
          </a:xfrm>
          <a:prstGeom prst="triangle">
            <a:avLst>
              <a:gd name="adj" fmla="val 50766"/>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D78620D2-E0A7-4ED9-ABB4-5BB201F384C7}"/>
              </a:ext>
            </a:extLst>
          </p:cNvPr>
          <p:cNvSpPr/>
          <p:nvPr/>
        </p:nvSpPr>
        <p:spPr>
          <a:xfrm rot="5400000">
            <a:off x="-3082757" y="3064045"/>
            <a:ext cx="6858001" cy="729911"/>
          </a:xfrm>
          <a:prstGeom prst="triangle">
            <a:avLst>
              <a:gd name="adj" fmla="val 51062"/>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FB5A941B-79F9-4189-B5F9-8DAFA9B5A657}"/>
              </a:ext>
            </a:extLst>
          </p:cNvPr>
          <p:cNvSpPr txBox="1"/>
          <p:nvPr/>
        </p:nvSpPr>
        <p:spPr>
          <a:xfrm>
            <a:off x="3859821" y="4932157"/>
            <a:ext cx="6249683" cy="523220"/>
          </a:xfrm>
          <a:prstGeom prst="rect">
            <a:avLst/>
          </a:prstGeom>
          <a:noFill/>
        </p:spPr>
        <p:txBody>
          <a:bodyPr wrap="square" rtlCol="0">
            <a:spAutoFit/>
          </a:bodyPr>
          <a:lstStyle/>
          <a:p>
            <a:pPr algn="ctr"/>
            <a:r>
              <a:rPr lang="ro-RO" sz="2800" dirty="0">
                <a:solidFill>
                  <a:srgbClr val="7F1D53"/>
                </a:solidFill>
                <a:latin typeface="Abadi Extra Light" panose="020B0204020104020204" pitchFamily="34" charset="0"/>
              </a:rPr>
              <a:t>2019-1-LV01-KA201-060345</a:t>
            </a:r>
            <a:endParaRPr lang="en-GB" sz="2800" dirty="0">
              <a:solidFill>
                <a:srgbClr val="7F1D53"/>
              </a:solidFill>
              <a:latin typeface="Abadi Extra Light" panose="020B0204020104020204" pitchFamily="34" charset="0"/>
            </a:endParaRPr>
          </a:p>
        </p:txBody>
      </p:sp>
      <p:pic>
        <p:nvPicPr>
          <p:cNvPr id="1030" name="Picture 6" descr="Image result for co-funded by the erasmus+ programme of the european union">
            <a:extLst>
              <a:ext uri="{FF2B5EF4-FFF2-40B4-BE49-F238E27FC236}">
                <a16:creationId xmlns:a16="http://schemas.microsoft.com/office/drawing/2014/main" id="{AB1CDC3E-BCD9-494D-AD8D-3F7D0BB679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967" y="3361921"/>
            <a:ext cx="1338105" cy="29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12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4277261"/>
          </a:xfrm>
          <a:prstGeom prst="rect">
            <a:avLst/>
          </a:prstGeom>
          <a:noFill/>
        </p:spPr>
        <p:txBody>
          <a:bodyPr wrap="square" rtlCol="0">
            <a:spAutoFit/>
          </a:bodyPr>
          <a:lstStyle/>
          <a:p>
            <a:pPr algn="just">
              <a:lnSpc>
                <a:spcPct val="150000"/>
              </a:lnSpc>
              <a:spcAft>
                <a:spcPts val="1800"/>
              </a:spcAft>
              <a:buClr>
                <a:srgbClr val="FFC000"/>
              </a:buClr>
            </a:pPr>
            <a:r>
              <a:rPr lang="lv-LV" sz="2400" dirty="0">
                <a:latin typeface="Avenir Next LT Pro Light" panose="020B0304020202020204" pitchFamily="34" charset="0"/>
              </a:rPr>
              <a:t>VISC </a:t>
            </a:r>
            <a:r>
              <a:rPr lang="lv-LV" sz="2400" dirty="0" err="1">
                <a:latin typeface="Avenir Next LT Pro Light" panose="020B0304020202020204" pitchFamily="34" charset="0"/>
              </a:rPr>
              <a:t>courses</a:t>
            </a:r>
            <a:r>
              <a:rPr lang="lv-LV" sz="2400" dirty="0">
                <a:latin typeface="Avenir Next LT Pro Light" panose="020B0304020202020204" pitchFamily="34" charset="0"/>
              </a:rPr>
              <a:t>’ </a:t>
            </a:r>
            <a:r>
              <a:rPr lang="lv-LV" sz="2400" dirty="0" err="1">
                <a:latin typeface="Avenir Next LT Pro Light" panose="020B0304020202020204" pitchFamily="34" charset="0"/>
              </a:rPr>
              <a:t>content</a:t>
            </a:r>
            <a:endParaRPr lang="lv-LV" sz="2400" dirty="0">
              <a:latin typeface="Avenir Next LT Pro Light" panose="020B0304020202020204" pitchFamily="34" charset="0"/>
            </a:endParaRP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lesson’s elements (objectives for students’ learning, teaching/learning activities, strategies to check students’ skills, levels and motivation)</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effective lesson planning;</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the process of teaching and learning;</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effective feedback.</a:t>
            </a: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6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1" y="1670411"/>
            <a:ext cx="3079687" cy="1691938"/>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Now in Latvia there are 71 teacher-consultants</a:t>
            </a:r>
            <a:endParaRPr lang="lv-LV"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E9D8606-49A2-4FD6-83CD-38688319D19A}"/>
              </a:ext>
            </a:extLst>
          </p:cNvPr>
          <p:cNvPicPr>
            <a:picLocks noChangeAspect="1"/>
          </p:cNvPicPr>
          <p:nvPr/>
        </p:nvPicPr>
        <p:blipFill>
          <a:blip r:embed="rId4"/>
          <a:stretch>
            <a:fillRect/>
          </a:stretch>
        </p:blipFill>
        <p:spPr>
          <a:xfrm>
            <a:off x="4065603" y="1242201"/>
            <a:ext cx="7840132" cy="4890137"/>
          </a:xfrm>
          <a:prstGeom prst="rect">
            <a:avLst/>
          </a:prstGeom>
        </p:spPr>
      </p:pic>
      <p:sp>
        <p:nvSpPr>
          <p:cNvPr id="3" name="TextBox 2">
            <a:extLst>
              <a:ext uri="{FF2B5EF4-FFF2-40B4-BE49-F238E27FC236}">
                <a16:creationId xmlns:a16="http://schemas.microsoft.com/office/drawing/2014/main" id="{9F5042CD-B6C1-4894-B255-F38060535706}"/>
              </a:ext>
            </a:extLst>
          </p:cNvPr>
          <p:cNvSpPr txBox="1"/>
          <p:nvPr/>
        </p:nvSpPr>
        <p:spPr>
          <a:xfrm>
            <a:off x="4145872" y="6320439"/>
            <a:ext cx="5104660" cy="369332"/>
          </a:xfrm>
          <a:prstGeom prst="rect">
            <a:avLst/>
          </a:prstGeom>
          <a:noFill/>
        </p:spPr>
        <p:txBody>
          <a:bodyPr wrap="square" rtlCol="0">
            <a:spAutoFit/>
          </a:bodyPr>
          <a:lstStyle/>
          <a:p>
            <a:r>
              <a:rPr lang="lv-LV"/>
              <a:t>https://www.visc.gov.lv/lv/media/13679/download</a:t>
            </a:r>
            <a:endParaRPr lang="lv-LV" dirty="0"/>
          </a:p>
        </p:txBody>
      </p:sp>
    </p:spTree>
    <p:extLst>
      <p:ext uri="{BB962C8B-B14F-4D97-AF65-F5344CB8AC3E}">
        <p14:creationId xmlns:p14="http://schemas.microsoft.com/office/powerpoint/2010/main" val="21084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1691938"/>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1.	A school headmaster or deputy head identifies problems. For example, a teacher has a problem with lesson planning or this teacher is working at school the first or second year.</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8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1137940"/>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2.	A school headmaster or deputy head completes a form and sends it to a RIIMC specialist. </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Foto">
            <a:extLst>
              <a:ext uri="{FF2B5EF4-FFF2-40B4-BE49-F238E27FC236}">
                <a16:creationId xmlns:a16="http://schemas.microsoft.com/office/drawing/2014/main" id="{83CD7940-2D85-4505-B1F0-5EBC5460C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067" y="2559009"/>
            <a:ext cx="7034580" cy="32031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14D191-CAEC-4F17-B98C-9EA278502984}"/>
              </a:ext>
            </a:extLst>
          </p:cNvPr>
          <p:cNvSpPr txBox="1"/>
          <p:nvPr/>
        </p:nvSpPr>
        <p:spPr>
          <a:xfrm>
            <a:off x="1012054" y="6132338"/>
            <a:ext cx="9365942" cy="369332"/>
          </a:xfrm>
          <a:prstGeom prst="rect">
            <a:avLst/>
          </a:prstGeom>
          <a:noFill/>
        </p:spPr>
        <p:txBody>
          <a:bodyPr wrap="square" rtlCol="0">
            <a:spAutoFit/>
          </a:bodyPr>
          <a:lstStyle/>
          <a:p>
            <a:r>
              <a:rPr lang="lv-LV"/>
              <a:t>https://iksd.riga.lv/lv/rd-iksd/gallery/ridziniekiem-pieejamas-bezmaksas-karjeras-konsultacijas-292</a:t>
            </a:r>
            <a:endParaRPr lang="lv-LV" dirty="0"/>
          </a:p>
        </p:txBody>
      </p:sp>
    </p:spTree>
    <p:extLst>
      <p:ext uri="{BB962C8B-B14F-4D97-AF65-F5344CB8AC3E}">
        <p14:creationId xmlns:p14="http://schemas.microsoft.com/office/powerpoint/2010/main" val="290231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1" y="1670411"/>
            <a:ext cx="4295928" cy="3907929"/>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2.	A school headmaster or deputy head gives information about a teacher who needs a support in the form, for example, students’ age, difficulties, contact information.</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D2BFF6B-53DE-47F1-BD3E-3DD01D75E9F7}"/>
              </a:ext>
            </a:extLst>
          </p:cNvPr>
          <p:cNvPicPr>
            <a:picLocks noChangeAspect="1"/>
          </p:cNvPicPr>
          <p:nvPr/>
        </p:nvPicPr>
        <p:blipFill>
          <a:blip r:embed="rId4"/>
          <a:stretch>
            <a:fillRect/>
          </a:stretch>
        </p:blipFill>
        <p:spPr>
          <a:xfrm>
            <a:off x="5993293" y="1227533"/>
            <a:ext cx="4073204" cy="4793683"/>
          </a:xfrm>
          <a:prstGeom prst="rect">
            <a:avLst/>
          </a:prstGeom>
        </p:spPr>
      </p:pic>
    </p:spTree>
    <p:extLst>
      <p:ext uri="{BB962C8B-B14F-4D97-AF65-F5344CB8AC3E}">
        <p14:creationId xmlns:p14="http://schemas.microsoft.com/office/powerpoint/2010/main" val="317715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2799934"/>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3.	A RIIMC specialist sends the form to teacher-consultants – who of them wants to consult. Teacher-consultants are specialists at different school subject, some of them work at schools with the Latvian language of tuition, but some – with the Latvian and Russian languages of tuition. So, a teacher-consultant can decide if he is able or not to consult in this specific case.</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8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1" y="1670411"/>
            <a:ext cx="6142484" cy="5015925"/>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4.	A teacher-consultant contacts a teacher, speaks about his teaching experience and then observes lessons (at least 3 lessons). After each lesson the consultant gives feedback and completes forms (information about the lesson, for example, the date, form, the number of students, lesson’s topic, aim, comments, and prepare the list for the next time).</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F85E3D-4573-4DD6-BC22-75B77C4BDCAF}"/>
              </a:ext>
            </a:extLst>
          </p:cNvPr>
          <p:cNvPicPr>
            <a:picLocks noChangeAspect="1"/>
          </p:cNvPicPr>
          <p:nvPr/>
        </p:nvPicPr>
        <p:blipFill>
          <a:blip r:embed="rId4"/>
          <a:stretch>
            <a:fillRect/>
          </a:stretch>
        </p:blipFill>
        <p:spPr>
          <a:xfrm>
            <a:off x="7510509" y="1438319"/>
            <a:ext cx="3453714" cy="4674668"/>
          </a:xfrm>
          <a:prstGeom prst="rect">
            <a:avLst/>
          </a:prstGeom>
        </p:spPr>
      </p:pic>
    </p:spTree>
    <p:extLst>
      <p:ext uri="{BB962C8B-B14F-4D97-AF65-F5344CB8AC3E}">
        <p14:creationId xmlns:p14="http://schemas.microsoft.com/office/powerpoint/2010/main" val="200848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4526749" cy="2245936"/>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5.	A consultant completes forms about cooperation with the teacher for the school administration.</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0FF3440-9713-4A9E-9FEB-E54DFB5F986E}"/>
              </a:ext>
            </a:extLst>
          </p:cNvPr>
          <p:cNvPicPr>
            <a:picLocks noChangeAspect="1"/>
          </p:cNvPicPr>
          <p:nvPr/>
        </p:nvPicPr>
        <p:blipFill>
          <a:blip r:embed="rId4"/>
          <a:stretch>
            <a:fillRect/>
          </a:stretch>
        </p:blipFill>
        <p:spPr>
          <a:xfrm>
            <a:off x="6095998" y="1670411"/>
            <a:ext cx="3727148" cy="4927107"/>
          </a:xfrm>
          <a:prstGeom prst="rect">
            <a:avLst/>
          </a:prstGeom>
        </p:spPr>
      </p:pic>
    </p:spTree>
    <p:extLst>
      <p:ext uri="{BB962C8B-B14F-4D97-AF65-F5344CB8AC3E}">
        <p14:creationId xmlns:p14="http://schemas.microsoft.com/office/powerpoint/2010/main" val="28273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2245936"/>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6.	After the last lesson the consultant talks to the teacher and school headmaster or deputy head, gives feedback. The aim of this conversation is to suggest some ideas to school administration how they can help and support the teacher.</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3559083" cy="3907929"/>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7.	This teacher, school headmaster or deputy head fill the forms of cooperation with consultants – give feedback to teacher-consultant.</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E1F8880-8454-4569-95CA-02B4E5A518BC}"/>
              </a:ext>
            </a:extLst>
          </p:cNvPr>
          <p:cNvPicPr>
            <a:picLocks noChangeAspect="1"/>
          </p:cNvPicPr>
          <p:nvPr/>
        </p:nvPicPr>
        <p:blipFill>
          <a:blip r:embed="rId4"/>
          <a:stretch>
            <a:fillRect/>
          </a:stretch>
        </p:blipFill>
        <p:spPr>
          <a:xfrm>
            <a:off x="5722037" y="1329788"/>
            <a:ext cx="3950563" cy="5282214"/>
          </a:xfrm>
          <a:prstGeom prst="rect">
            <a:avLst/>
          </a:prstGeom>
        </p:spPr>
      </p:pic>
    </p:spTree>
    <p:extLst>
      <p:ext uri="{BB962C8B-B14F-4D97-AF65-F5344CB8AC3E}">
        <p14:creationId xmlns:p14="http://schemas.microsoft.com/office/powerpoint/2010/main" val="33528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1EFFDFC-735B-4DBA-BD44-275B4836C08D}"/>
              </a:ext>
            </a:extLst>
          </p:cNvPr>
          <p:cNvSpPr txBox="1"/>
          <p:nvPr/>
        </p:nvSpPr>
        <p:spPr>
          <a:xfrm>
            <a:off x="1020221" y="1913012"/>
            <a:ext cx="9829800" cy="2585323"/>
          </a:xfrm>
          <a:prstGeom prst="rect">
            <a:avLst/>
          </a:prstGeom>
          <a:noFill/>
        </p:spPr>
        <p:txBody>
          <a:bodyPr wrap="square" rtlCol="0">
            <a:spAutoFit/>
          </a:bodyPr>
          <a:lstStyle/>
          <a:p>
            <a:pPr algn="ctr"/>
            <a:r>
              <a:rPr lang="en-US" sz="5400" b="1" dirty="0">
                <a:solidFill>
                  <a:srgbClr val="7F1D53"/>
                </a:solidFill>
              </a:rPr>
              <a:t>Teacher consultant - experience and</a:t>
            </a:r>
          </a:p>
          <a:p>
            <a:pPr algn="ctr"/>
            <a:r>
              <a:rPr lang="en-US" sz="5400" b="1" dirty="0">
                <a:solidFill>
                  <a:srgbClr val="7F1D53"/>
                </a:solidFill>
              </a:rPr>
              <a:t>challenges</a:t>
            </a:r>
            <a:endParaRPr lang="en-GB" sz="5400" b="1" dirty="0">
              <a:solidFill>
                <a:srgbClr val="7F1D53"/>
              </a:solidFill>
            </a:endParaRPr>
          </a:p>
        </p:txBody>
      </p:sp>
      <p:sp>
        <p:nvSpPr>
          <p:cNvPr id="22" name="Isosceles Triangle 21">
            <a:extLst>
              <a:ext uri="{FF2B5EF4-FFF2-40B4-BE49-F238E27FC236}">
                <a16:creationId xmlns:a16="http://schemas.microsoft.com/office/drawing/2014/main" id="{F686D463-978C-4EEC-90DD-1A46D4B8D3E6}"/>
              </a:ext>
            </a:extLst>
          </p:cNvPr>
          <p:cNvSpPr/>
          <p:nvPr/>
        </p:nvSpPr>
        <p:spPr>
          <a:xfrm rot="10800000">
            <a:off x="2438091" y="4494493"/>
            <a:ext cx="6994060" cy="140503"/>
          </a:xfrm>
          <a:prstGeom prst="triangle">
            <a:avLst>
              <a:gd name="adj" fmla="val 50766"/>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64EE310-3333-4116-9A89-C5AD591B348B}"/>
              </a:ext>
            </a:extLst>
          </p:cNvPr>
          <p:cNvSpPr txBox="1"/>
          <p:nvPr/>
        </p:nvSpPr>
        <p:spPr>
          <a:xfrm>
            <a:off x="6232125" y="4691344"/>
            <a:ext cx="5779362" cy="1631216"/>
          </a:xfrm>
          <a:prstGeom prst="rect">
            <a:avLst/>
          </a:prstGeom>
          <a:noFill/>
        </p:spPr>
        <p:txBody>
          <a:bodyPr wrap="square" rtlCol="0">
            <a:spAutoFit/>
          </a:bodyPr>
          <a:lstStyle/>
          <a:p>
            <a:pPr algn="r"/>
            <a:r>
              <a:rPr lang="en-GB" sz="2000" b="1" dirty="0">
                <a:solidFill>
                  <a:srgbClr val="7F1D53"/>
                </a:solidFill>
                <a:latin typeface="Abadi Extra Light" panose="020B0204020104020204" pitchFamily="34" charset="0"/>
              </a:rPr>
              <a:t>Speaker’s name:</a:t>
            </a:r>
            <a:r>
              <a:rPr lang="lv-LV" sz="2000" b="1" dirty="0">
                <a:solidFill>
                  <a:srgbClr val="7F1D53"/>
                </a:solidFill>
                <a:latin typeface="Abadi Extra Light" panose="020B0204020104020204" pitchFamily="34" charset="0"/>
              </a:rPr>
              <a:t> Jekaterina Ļežaņina</a:t>
            </a:r>
            <a:endParaRPr lang="en-GB" sz="2000" b="1" dirty="0">
              <a:solidFill>
                <a:srgbClr val="7F1D53"/>
              </a:solidFill>
              <a:latin typeface="Abadi Extra Light" panose="020B0204020104020204" pitchFamily="34" charset="0"/>
            </a:endParaRPr>
          </a:p>
          <a:p>
            <a:pPr algn="r"/>
            <a:r>
              <a:rPr lang="en-GB" sz="2000" dirty="0">
                <a:solidFill>
                  <a:srgbClr val="7F1D53"/>
                </a:solidFill>
                <a:latin typeface="Abadi Extra Light" panose="020B0204020104020204" pitchFamily="34" charset="0"/>
              </a:rPr>
              <a:t>Speaker’s title:</a:t>
            </a:r>
            <a:r>
              <a:rPr lang="lv-LV" sz="2000" dirty="0">
                <a:solidFill>
                  <a:srgbClr val="7F1D53"/>
                </a:solidFill>
                <a:latin typeface="Abadi Extra Light" panose="020B0204020104020204" pitchFamily="34" charset="0"/>
              </a:rPr>
              <a:t> </a:t>
            </a:r>
            <a:r>
              <a:rPr lang="en-GB" sz="2000" dirty="0">
                <a:solidFill>
                  <a:srgbClr val="7F1D53"/>
                </a:solidFill>
                <a:latin typeface="Abadi Extra Light" panose="020B0204020104020204" pitchFamily="34" charset="0"/>
              </a:rPr>
              <a:t>Deputy Head, Teacher</a:t>
            </a:r>
          </a:p>
          <a:p>
            <a:pPr algn="r"/>
            <a:r>
              <a:rPr lang="en-GB" sz="2000" dirty="0">
                <a:solidFill>
                  <a:srgbClr val="7F1D53"/>
                </a:solidFill>
                <a:latin typeface="Abadi Extra Light" panose="020B0204020104020204" pitchFamily="34" charset="0"/>
              </a:rPr>
              <a:t>Consultant</a:t>
            </a:r>
          </a:p>
          <a:p>
            <a:pPr algn="r"/>
            <a:r>
              <a:rPr lang="en-GB" sz="2000" dirty="0">
                <a:solidFill>
                  <a:srgbClr val="7F1D53"/>
                </a:solidFill>
                <a:latin typeface="Abadi Extra Light" panose="020B0204020104020204" pitchFamily="34" charset="0"/>
              </a:rPr>
              <a:t>Organization:</a:t>
            </a:r>
            <a:r>
              <a:rPr lang="lv-LV" sz="2000" dirty="0">
                <a:solidFill>
                  <a:srgbClr val="7F1D53"/>
                </a:solidFill>
                <a:latin typeface="Abadi Extra Light" panose="020B0204020104020204" pitchFamily="34" charset="0"/>
              </a:rPr>
              <a:t> </a:t>
            </a:r>
            <a:r>
              <a:rPr lang="en-US" sz="2000" dirty="0">
                <a:solidFill>
                  <a:srgbClr val="7F1D53"/>
                </a:solidFill>
                <a:latin typeface="Abadi Extra Light" panose="020B0204020104020204" pitchFamily="34" charset="0"/>
              </a:rPr>
              <a:t>Riga Secondary</a:t>
            </a:r>
          </a:p>
          <a:p>
            <a:pPr algn="r"/>
            <a:r>
              <a:rPr lang="en-US" sz="2000" dirty="0">
                <a:solidFill>
                  <a:srgbClr val="7F1D53"/>
                </a:solidFill>
                <a:latin typeface="Abadi Extra Light" panose="020B0204020104020204" pitchFamily="34" charset="0"/>
              </a:rPr>
              <a:t>School No 86</a:t>
            </a:r>
            <a:endParaRPr lang="en-GB" sz="2000" dirty="0">
              <a:solidFill>
                <a:srgbClr val="7F1D53"/>
              </a:solidFill>
              <a:latin typeface="Abadi Extra Light" panose="020B0204020104020204" pitchFamily="34" charset="0"/>
            </a:endParaRPr>
          </a:p>
        </p:txBody>
      </p:sp>
      <p:grpSp>
        <p:nvGrpSpPr>
          <p:cNvPr id="3" name="Group 2">
            <a:extLst>
              <a:ext uri="{FF2B5EF4-FFF2-40B4-BE49-F238E27FC236}">
                <a16:creationId xmlns:a16="http://schemas.microsoft.com/office/drawing/2014/main" id="{56452C5C-E686-4865-8C72-1080390A1520}"/>
              </a:ext>
            </a:extLst>
          </p:cNvPr>
          <p:cNvGrpSpPr/>
          <p:nvPr/>
        </p:nvGrpSpPr>
        <p:grpSpPr>
          <a:xfrm>
            <a:off x="241298" y="5980330"/>
            <a:ext cx="11580299" cy="735711"/>
            <a:chOff x="241298" y="5980330"/>
            <a:chExt cx="11580299" cy="735711"/>
          </a:xfrm>
        </p:grpSpPr>
        <p:pic>
          <p:nvPicPr>
            <p:cNvPr id="26" name="Picture 25" descr="A picture containing drawing&#10;&#10;Description automatically generated">
              <a:extLst>
                <a:ext uri="{FF2B5EF4-FFF2-40B4-BE49-F238E27FC236}">
                  <a16:creationId xmlns:a16="http://schemas.microsoft.com/office/drawing/2014/main" id="{15E4418D-4288-47C4-89FB-E2D089283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98" y="6082013"/>
              <a:ext cx="1673645" cy="495097"/>
            </a:xfrm>
            <a:prstGeom prst="rect">
              <a:avLst/>
            </a:prstGeom>
          </p:spPr>
        </p:pic>
        <p:pic>
          <p:nvPicPr>
            <p:cNvPr id="27" name="Picture 26" descr="A picture containing table&#10;&#10;Description automatically generated">
              <a:extLst>
                <a:ext uri="{FF2B5EF4-FFF2-40B4-BE49-F238E27FC236}">
                  <a16:creationId xmlns:a16="http://schemas.microsoft.com/office/drawing/2014/main" id="{73828790-1FC6-4FF2-85B3-BC69814A2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091" y="5980330"/>
              <a:ext cx="762758" cy="735711"/>
            </a:xfrm>
            <a:prstGeom prst="rect">
              <a:avLst/>
            </a:prstGeom>
          </p:spPr>
        </p:pic>
        <p:pic>
          <p:nvPicPr>
            <p:cNvPr id="28" name="Picture 27" descr="A screenshot of a cell phone&#10;&#10;Description automatically generated">
              <a:extLst>
                <a:ext uri="{FF2B5EF4-FFF2-40B4-BE49-F238E27FC236}">
                  <a16:creationId xmlns:a16="http://schemas.microsoft.com/office/drawing/2014/main" id="{76FD8658-15D8-4567-A328-86EB976E8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513" y="6082013"/>
              <a:ext cx="1196693" cy="532347"/>
            </a:xfrm>
            <a:prstGeom prst="rect">
              <a:avLst/>
            </a:prstGeom>
          </p:spPr>
        </p:pic>
        <p:pic>
          <p:nvPicPr>
            <p:cNvPr id="29" name="Picture 28" descr="A close up of a sign&#10;&#10;Description automatically generated">
              <a:extLst>
                <a:ext uri="{FF2B5EF4-FFF2-40B4-BE49-F238E27FC236}">
                  <a16:creationId xmlns:a16="http://schemas.microsoft.com/office/drawing/2014/main" id="{6C08B4C2-6FC1-4144-8B44-7E0178C93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4068" y="6127320"/>
              <a:ext cx="1196694" cy="404482"/>
            </a:xfrm>
            <a:prstGeom prst="rect">
              <a:avLst/>
            </a:prstGeom>
          </p:spPr>
        </p:pic>
        <p:pic>
          <p:nvPicPr>
            <p:cNvPr id="30" name="Picture 29" descr="A picture containing object, monitor, clock, screen&#10;&#10;Description automatically generated">
              <a:extLst>
                <a:ext uri="{FF2B5EF4-FFF2-40B4-BE49-F238E27FC236}">
                  <a16:creationId xmlns:a16="http://schemas.microsoft.com/office/drawing/2014/main" id="{F40B913A-DE28-468F-998C-A6E7720AC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0920" y="6180797"/>
              <a:ext cx="1069170" cy="504395"/>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80647BDB-FAE4-4F44-A4BB-37BB0739FE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5471" y="6248476"/>
              <a:ext cx="1196126" cy="289016"/>
            </a:xfrm>
            <a:prstGeom prst="rect">
              <a:avLst/>
            </a:prstGeom>
          </p:spPr>
        </p:pic>
        <p:pic>
          <p:nvPicPr>
            <p:cNvPr id="32" name="Picture 31" descr="A picture containing knife&#10;&#10;Description automatically generated">
              <a:extLst>
                <a:ext uri="{FF2B5EF4-FFF2-40B4-BE49-F238E27FC236}">
                  <a16:creationId xmlns:a16="http://schemas.microsoft.com/office/drawing/2014/main" id="{5CCDEA12-6638-440F-AFA1-063A5E4C3E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9469" y="6289041"/>
              <a:ext cx="1739261" cy="334095"/>
            </a:xfrm>
            <a:prstGeom prst="rect">
              <a:avLst/>
            </a:prstGeom>
          </p:spPr>
        </p:pic>
      </p:grpSp>
      <p:sp>
        <p:nvSpPr>
          <p:cNvPr id="33" name="TextBox 32">
            <a:extLst>
              <a:ext uri="{FF2B5EF4-FFF2-40B4-BE49-F238E27FC236}">
                <a16:creationId xmlns:a16="http://schemas.microsoft.com/office/drawing/2014/main" id="{58FEC29D-3736-4D44-ACDB-6F9B226C0D1D}"/>
              </a:ext>
            </a:extLst>
          </p:cNvPr>
          <p:cNvSpPr txBox="1"/>
          <p:nvPr/>
        </p:nvSpPr>
        <p:spPr>
          <a:xfrm>
            <a:off x="292098" y="5306897"/>
            <a:ext cx="4699000" cy="400110"/>
          </a:xfrm>
          <a:prstGeom prst="rect">
            <a:avLst/>
          </a:prstGeom>
          <a:noFill/>
        </p:spPr>
        <p:txBody>
          <a:bodyPr wrap="square" rtlCol="0">
            <a:spAutoFit/>
          </a:bodyPr>
          <a:lstStyle/>
          <a:p>
            <a:r>
              <a:rPr lang="en-GB" sz="2000" dirty="0">
                <a:solidFill>
                  <a:srgbClr val="7F1D53"/>
                </a:solidFill>
                <a:latin typeface="Abadi Extra Light" panose="020B0204020104020204" pitchFamily="34" charset="0"/>
              </a:rPr>
              <a:t>Location, date:</a:t>
            </a:r>
            <a:r>
              <a:rPr lang="lv-LV" sz="2000" dirty="0">
                <a:solidFill>
                  <a:srgbClr val="7F1D53"/>
                </a:solidFill>
                <a:latin typeface="Abadi Extra Light" panose="020B0204020104020204" pitchFamily="34" charset="0"/>
              </a:rPr>
              <a:t> </a:t>
            </a:r>
            <a:r>
              <a:rPr lang="lv-LV" sz="2000" dirty="0" err="1">
                <a:solidFill>
                  <a:srgbClr val="7F1D53"/>
                </a:solidFill>
                <a:latin typeface="Abadi Extra Light" panose="020B0204020104020204" pitchFamily="34" charset="0"/>
              </a:rPr>
              <a:t>Riga</a:t>
            </a:r>
            <a:r>
              <a:rPr lang="lv-LV" sz="2000" dirty="0">
                <a:solidFill>
                  <a:srgbClr val="7F1D53"/>
                </a:solidFill>
                <a:latin typeface="Abadi Extra Light" panose="020B0204020104020204" pitchFamily="34" charset="0"/>
              </a:rPr>
              <a:t>, 20.01.2022.</a:t>
            </a:r>
            <a:endParaRPr lang="en-GB" sz="2000" dirty="0">
              <a:solidFill>
                <a:srgbClr val="7F1D53"/>
              </a:solidFill>
              <a:latin typeface="Abadi Extra Light" panose="020B0204020104020204" pitchFamily="34" charset="0"/>
            </a:endParaRPr>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0400" y="789901"/>
            <a:ext cx="2185000" cy="877583"/>
          </a:xfrm>
          <a:prstGeom prst="rect">
            <a:avLst/>
          </a:prstGeom>
        </p:spPr>
      </p:pic>
      <p:grpSp>
        <p:nvGrpSpPr>
          <p:cNvPr id="5" name="Group 4">
            <a:extLst>
              <a:ext uri="{FF2B5EF4-FFF2-40B4-BE49-F238E27FC236}">
                <a16:creationId xmlns:a16="http://schemas.microsoft.com/office/drawing/2014/main" id="{5597EDF8-513D-41B2-A968-41FAEBCB3F2A}"/>
              </a:ext>
            </a:extLst>
          </p:cNvPr>
          <p:cNvGrpSpPr/>
          <p:nvPr/>
        </p:nvGrpSpPr>
        <p:grpSpPr>
          <a:xfrm>
            <a:off x="0" y="0"/>
            <a:ext cx="12192001" cy="1062967"/>
            <a:chOff x="0" y="0"/>
            <a:chExt cx="12192001" cy="1062967"/>
          </a:xfrm>
        </p:grpSpPr>
        <p:sp>
          <p:nvSpPr>
            <p:cNvPr id="34" name="Rectangle 33">
              <a:extLst>
                <a:ext uri="{FF2B5EF4-FFF2-40B4-BE49-F238E27FC236}">
                  <a16:creationId xmlns:a16="http://schemas.microsoft.com/office/drawing/2014/main" id="{6DDA814E-2EDD-4E36-8DD8-E2D8444327DC}"/>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Isosceles Triangle 34">
              <a:extLst>
                <a:ext uri="{FF2B5EF4-FFF2-40B4-BE49-F238E27FC236}">
                  <a16:creationId xmlns:a16="http://schemas.microsoft.com/office/drawing/2014/main" id="{83B7E1F9-6757-4979-9EE8-11CBE22EFFB9}"/>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D2FE7763-E082-4B65-A98C-5EEC4CE1F31E}"/>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6" descr="Image result for co-funded by the erasmus+ programme of the european union">
              <a:extLst>
                <a:ext uri="{FF2B5EF4-FFF2-40B4-BE49-F238E27FC236}">
                  <a16:creationId xmlns:a16="http://schemas.microsoft.com/office/drawing/2014/main" id="{A3B59FCB-86E6-4643-B87D-9F0111741A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166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4758431" y="745013"/>
            <a:ext cx="7255767"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RIIMC </a:t>
            </a:r>
            <a:r>
              <a:rPr lang="lv-LV" sz="3200" dirty="0" err="1">
                <a:solidFill>
                  <a:srgbClr val="7F1D53"/>
                </a:solidFill>
                <a:latin typeface="Abadi Extra Light" panose="020B0204020104020204" pitchFamily="34" charset="0"/>
              </a:rPr>
              <a:t>teacher-consultants</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service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system</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583942"/>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8.	All forms are sent to RIIMC specialist.</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1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err="1">
                <a:solidFill>
                  <a:srgbClr val="7F1D53"/>
                </a:solidFill>
                <a:latin typeface="Abadi Extra Light" panose="020B0204020104020204" pitchFamily="34" charset="0"/>
              </a:rPr>
              <a:t>Experience</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and</a:t>
            </a:r>
            <a:r>
              <a:rPr lang="lv-LV" sz="3200" dirty="0">
                <a:solidFill>
                  <a:srgbClr val="7F1D53"/>
                </a:solidFill>
                <a:latin typeface="Abadi Extra Light" panose="020B0204020104020204" pitchFamily="34" charset="0"/>
              </a:rPr>
              <a:t> </a:t>
            </a:r>
            <a:r>
              <a:rPr lang="lv-LV" sz="3200" dirty="0" err="1">
                <a:solidFill>
                  <a:srgbClr val="7F1D53"/>
                </a:solidFill>
                <a:latin typeface="Abadi Extra Light" panose="020B0204020104020204" pitchFamily="34" charset="0"/>
              </a:rPr>
              <a:t>challenges</a:t>
            </a:r>
            <a:endParaRPr lang="en-GB" sz="3200" dirty="0">
              <a:solidFill>
                <a:srgbClr val="7F1D53"/>
              </a:solidFill>
              <a:latin typeface="Abadi Extra Light" panose="020B0204020104020204" pitchFamily="34" charset="0"/>
            </a:endParaRP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2707601"/>
          </a:xfrm>
          <a:prstGeom prst="rect">
            <a:avLst/>
          </a:prstGeom>
          <a:noFill/>
        </p:spPr>
        <p:txBody>
          <a:bodyPr wrap="square" rtlCol="0">
            <a:spAutoFit/>
          </a:bodyPr>
          <a:lstStyle/>
          <a:p>
            <a:pPr marL="342900" indent="-342900" algn="just">
              <a:lnSpc>
                <a:spcPct val="150000"/>
              </a:lnSpc>
              <a:spcAft>
                <a:spcPts val="1800"/>
              </a:spcAft>
              <a:buClr>
                <a:srgbClr val="FFC000"/>
              </a:buClr>
              <a:buFont typeface="Webdings" panose="05030102010509060703" pitchFamily="18" charset="2"/>
              <a:buChar char=""/>
            </a:pPr>
            <a:r>
              <a:rPr lang="lv-LV" sz="2400" dirty="0">
                <a:latin typeface="Avenir Next LT Pro Light" panose="020B0304020202020204" pitchFamily="34" charset="0"/>
              </a:rPr>
              <a:t>T</a:t>
            </a:r>
            <a:r>
              <a:rPr lang="en-US" sz="2400" dirty="0">
                <a:latin typeface="Avenir Next LT Pro Light" panose="020B0304020202020204" pitchFamily="34" charset="0"/>
              </a:rPr>
              <a:t>o understand the true aim of school administration</a:t>
            </a:r>
            <a:r>
              <a:rPr lang="lv-LV" sz="2400" dirty="0">
                <a:latin typeface="Avenir Next LT Pro Light" panose="020B0304020202020204" pitchFamily="34" charset="0"/>
              </a:rPr>
              <a:t>.</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The teacher is very interested in cooperation and uses all ideas which I suggested</a:t>
            </a:r>
            <a:r>
              <a:rPr lang="lv-LV" sz="2400" dirty="0">
                <a:latin typeface="Avenir Next LT Pro Light" panose="020B0304020202020204" pitchFamily="34" charset="0"/>
              </a:rPr>
              <a:t>.</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The teacher</a:t>
            </a:r>
            <a:r>
              <a:rPr lang="lv-LV" sz="2400" dirty="0">
                <a:latin typeface="Avenir Next LT Pro Light" panose="020B0304020202020204" pitchFamily="34" charset="0"/>
              </a:rPr>
              <a:t> </a:t>
            </a:r>
            <a:r>
              <a:rPr lang="en-US" sz="2400" dirty="0">
                <a:latin typeface="Avenir Next LT Pro Light" panose="020B0304020202020204" pitchFamily="34" charset="0"/>
              </a:rPr>
              <a:t>don’t want to change anything in his pedagogical practice</a:t>
            </a:r>
            <a:r>
              <a:rPr lang="lv-LV" sz="2400" dirty="0">
                <a:latin typeface="Avenir Next LT Pro Light" panose="020B0304020202020204" pitchFamily="34" charset="0"/>
              </a:rPr>
              <a:t>.</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2153603"/>
          </a:xfrm>
          <a:prstGeom prst="rect">
            <a:avLst/>
          </a:prstGeom>
          <a:noFill/>
        </p:spPr>
        <p:txBody>
          <a:bodyPr wrap="square" rtlCol="0">
            <a:spAutoFit/>
          </a:bodyPr>
          <a:lstStyle/>
          <a:p>
            <a:pPr marL="342900" indent="-342900" algn="just">
              <a:lnSpc>
                <a:spcPct val="150000"/>
              </a:lnSpc>
              <a:spcAft>
                <a:spcPts val="1800"/>
              </a:spcAft>
              <a:buClr>
                <a:srgbClr val="FFC000"/>
              </a:buClr>
              <a:buFont typeface="Webdings" panose="05030102010509060703" pitchFamily="18" charset="2"/>
              <a:buChar char=""/>
            </a:pPr>
            <a:r>
              <a:rPr lang="lv-LV" sz="2400" dirty="0">
                <a:latin typeface="Avenir Next LT Pro Light" panose="020B0304020202020204" pitchFamily="34" charset="0"/>
              </a:rPr>
              <a:t>2013-2015</a:t>
            </a:r>
          </a:p>
          <a:p>
            <a:pPr marL="342900" indent="-342900" algn="just">
              <a:lnSpc>
                <a:spcPct val="150000"/>
              </a:lnSpc>
              <a:spcAft>
                <a:spcPts val="1800"/>
              </a:spcAft>
              <a:buClr>
                <a:srgbClr val="FFC000"/>
              </a:buClr>
              <a:buFont typeface="Webdings" panose="05030102010509060703" pitchFamily="18" charset="2"/>
              <a:buChar char=""/>
            </a:pPr>
            <a:r>
              <a:rPr lang="lv-LV" sz="2400" dirty="0">
                <a:latin typeface="Avenir Next LT Pro Light" panose="020B0304020202020204" pitchFamily="34" charset="0"/>
              </a:rPr>
              <a:t>Inga Pāvula</a:t>
            </a:r>
          </a:p>
          <a:p>
            <a:pPr marL="342900" indent="-342900" algn="just">
              <a:lnSpc>
                <a:spcPct val="150000"/>
              </a:lnSpc>
              <a:spcAft>
                <a:spcPts val="1800"/>
              </a:spcAft>
              <a:buClr>
                <a:srgbClr val="FFC000"/>
              </a:buClr>
              <a:buFont typeface="Webdings" panose="05030102010509060703" pitchFamily="18" charset="2"/>
              <a:buChar char=""/>
            </a:pPr>
            <a:r>
              <a:rPr lang="lv-LV" sz="2400" dirty="0">
                <a:latin typeface="Avenir Next LT Pro Light" panose="020B0304020202020204" pitchFamily="34" charset="0"/>
              </a:rPr>
              <a:t>Ventspils</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rebaltica.lv/wp-content/uploads/2017/01/5P0A7353-copy.jpg">
            <a:extLst>
              <a:ext uri="{FF2B5EF4-FFF2-40B4-BE49-F238E27FC236}">
                <a16:creationId xmlns:a16="http://schemas.microsoft.com/office/drawing/2014/main" id="{E3119043-096C-47A1-8148-CAC0660D4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754" y="1329788"/>
            <a:ext cx="7129879" cy="47556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E56D91-DB5F-402A-AEA4-78A8BB900E3E}"/>
              </a:ext>
            </a:extLst>
          </p:cNvPr>
          <p:cNvSpPr txBox="1"/>
          <p:nvPr/>
        </p:nvSpPr>
        <p:spPr>
          <a:xfrm>
            <a:off x="4589754" y="6232122"/>
            <a:ext cx="5616606" cy="369332"/>
          </a:xfrm>
          <a:prstGeom prst="rect">
            <a:avLst/>
          </a:prstGeom>
          <a:noFill/>
        </p:spPr>
        <p:txBody>
          <a:bodyPr wrap="square" rtlCol="0">
            <a:spAutoFit/>
          </a:bodyPr>
          <a:lstStyle/>
          <a:p>
            <a:r>
              <a:rPr lang="lv-LV" dirty="0"/>
              <a:t>https://rebaltica.lv/2017/01/lemberga-kursos-japiedalas/</a:t>
            </a:r>
          </a:p>
        </p:txBody>
      </p:sp>
    </p:spTree>
    <p:extLst>
      <p:ext uri="{BB962C8B-B14F-4D97-AF65-F5344CB8AC3E}">
        <p14:creationId xmlns:p14="http://schemas.microsoft.com/office/powerpoint/2010/main" val="122100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21911" y="745013"/>
            <a:ext cx="6492287" cy="584775"/>
          </a:xfrm>
          <a:prstGeom prst="rect">
            <a:avLst/>
          </a:prstGeom>
          <a:noFill/>
        </p:spPr>
        <p:txBody>
          <a:bodyPr wrap="square" rtlCol="0">
            <a:spAutoFit/>
          </a:bodyPr>
          <a:lstStyle/>
          <a:p>
            <a:pPr algn="r"/>
            <a:r>
              <a:rPr lang="en-GB" sz="3200" dirty="0">
                <a:solidFill>
                  <a:srgbClr val="7F1D53"/>
                </a:solidFill>
                <a:latin typeface="Abadi Extra Light" panose="020B0204020104020204" pitchFamily="34" charset="0"/>
              </a:rPr>
              <a:t>Teachers-consultants’ work in Latvia</a:t>
            </a:r>
          </a:p>
        </p:txBody>
      </p:sp>
      <p:sp>
        <p:nvSpPr>
          <p:cNvPr id="2" name="TextBox 1">
            <a:extLst>
              <a:ext uri="{FF2B5EF4-FFF2-40B4-BE49-F238E27FC236}">
                <a16:creationId xmlns:a16="http://schemas.microsoft.com/office/drawing/2014/main" id="{70D79FBB-FFAC-4E51-B0CF-9E693105E188}"/>
              </a:ext>
            </a:extLst>
          </p:cNvPr>
          <p:cNvSpPr txBox="1"/>
          <p:nvPr/>
        </p:nvSpPr>
        <p:spPr>
          <a:xfrm>
            <a:off x="286265" y="1765300"/>
            <a:ext cx="5155747" cy="3907929"/>
          </a:xfrm>
          <a:prstGeom prst="rect">
            <a:avLst/>
          </a:prstGeom>
          <a:noFill/>
        </p:spPr>
        <p:txBody>
          <a:bodyPr wrap="square" rtlCol="0">
            <a:spAutoFit/>
          </a:bodyPr>
          <a:lstStyle/>
          <a:p>
            <a:pPr>
              <a:lnSpc>
                <a:spcPct val="150000"/>
              </a:lnSpc>
            </a:pPr>
            <a:r>
              <a:rPr lang="lv-LV" sz="2400" dirty="0">
                <a:latin typeface="Avenir Next LT Pro Light" panose="020B0304020202020204" pitchFamily="34" charset="0"/>
              </a:rPr>
              <a:t>E</a:t>
            </a:r>
            <a:r>
              <a:rPr lang="en-GB" sz="2400" dirty="0" err="1">
                <a:latin typeface="Avenir Next LT Pro Light" panose="020B0304020202020204" pitchFamily="34" charset="0"/>
              </a:rPr>
              <a:t>ducational</a:t>
            </a:r>
            <a:r>
              <a:rPr lang="en-GB" sz="2400" dirty="0">
                <a:latin typeface="Avenir Next LT Pro Light" panose="020B0304020202020204" pitchFamily="34" charset="0"/>
              </a:rPr>
              <a:t> methodical service</a:t>
            </a:r>
            <a:r>
              <a:rPr lang="en-US" sz="2400" dirty="0">
                <a:latin typeface="Avenir Next LT Pro Light" panose="020B0304020202020204" pitchFamily="34" charset="0"/>
              </a:rPr>
              <a:t>’s aim is:</a:t>
            </a:r>
          </a:p>
          <a:p>
            <a:pPr marL="342900" indent="-342900">
              <a:lnSpc>
                <a:spcPct val="150000"/>
              </a:lnSpc>
              <a:buClr>
                <a:srgbClr val="FFC000"/>
              </a:buClr>
              <a:buFont typeface="Wingdings" panose="05000000000000000000" pitchFamily="2" charset="2"/>
              <a:buChar char="Ø"/>
            </a:pPr>
            <a:r>
              <a:rPr lang="en-US" sz="2400" dirty="0">
                <a:latin typeface="Avenir Next LT Pro Light" panose="020B0304020202020204" pitchFamily="34" charset="0"/>
              </a:rPr>
              <a:t>to help and to support teachers to plan a modern lesson;</a:t>
            </a:r>
          </a:p>
          <a:p>
            <a:pPr marL="342900" indent="-342900">
              <a:lnSpc>
                <a:spcPct val="150000"/>
              </a:lnSpc>
              <a:buClr>
                <a:srgbClr val="FFC000"/>
              </a:buClr>
              <a:buFont typeface="Wingdings" panose="05000000000000000000" pitchFamily="2" charset="2"/>
              <a:buChar char="Ø"/>
            </a:pPr>
            <a:r>
              <a:rPr lang="en-US" sz="2400" dirty="0">
                <a:latin typeface="Avenir Next LT Pro Light" panose="020B0304020202020204" pitchFamily="34" charset="0"/>
              </a:rPr>
              <a:t>to identify and resolve educational problems with students at lessons.</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A9F9B9F9-8487-4DC8-83B0-5264D47E3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vip.ventspils.lv/wp-content/uploads/DSC_0021-1.jpg">
            <a:extLst>
              <a:ext uri="{FF2B5EF4-FFF2-40B4-BE49-F238E27FC236}">
                <a16:creationId xmlns:a16="http://schemas.microsoft.com/office/drawing/2014/main" id="{0172BF28-3FD6-43D6-9F42-F51813BD9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5605" y="1541397"/>
            <a:ext cx="6328593" cy="3860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26A474-F133-4DF7-9623-1908F05D3579}"/>
              </a:ext>
            </a:extLst>
          </p:cNvPr>
          <p:cNvSpPr txBox="1"/>
          <p:nvPr/>
        </p:nvSpPr>
        <p:spPr>
          <a:xfrm>
            <a:off x="5685605" y="5673229"/>
            <a:ext cx="6328593" cy="646331"/>
          </a:xfrm>
          <a:prstGeom prst="rect">
            <a:avLst/>
          </a:prstGeom>
          <a:noFill/>
        </p:spPr>
        <p:txBody>
          <a:bodyPr wrap="square" rtlCol="0">
            <a:spAutoFit/>
          </a:bodyPr>
          <a:lstStyle/>
          <a:p>
            <a:r>
              <a:rPr lang="lv-LV"/>
              <a:t>https://vip.ventspils.lv/ventspili-noslegusies-jauno-skolotaju-atbalsta-programma/</a:t>
            </a:r>
            <a:endParaRPr lang="lv-LV" dirty="0"/>
          </a:p>
        </p:txBody>
      </p:sp>
    </p:spTree>
    <p:extLst>
      <p:ext uri="{BB962C8B-B14F-4D97-AF65-F5344CB8AC3E}">
        <p14:creationId xmlns:p14="http://schemas.microsoft.com/office/powerpoint/2010/main" val="146145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2153603"/>
          </a:xfrm>
          <a:prstGeom prst="rect">
            <a:avLst/>
          </a:prstGeom>
          <a:noFill/>
        </p:spPr>
        <p:txBody>
          <a:bodyPr wrap="square" rtlCol="0">
            <a:spAutoFit/>
          </a:bodyPr>
          <a:lstStyle/>
          <a:p>
            <a:pPr marL="342900" indent="-342900" algn="just">
              <a:lnSpc>
                <a:spcPct val="150000"/>
              </a:lnSpc>
              <a:spcAft>
                <a:spcPts val="1800"/>
              </a:spcAft>
              <a:buClr>
                <a:srgbClr val="FFC000"/>
              </a:buClr>
              <a:buFont typeface="Webdings" panose="05030102010509060703" pitchFamily="18" charset="2"/>
              <a:buChar char=""/>
            </a:pPr>
            <a:r>
              <a:rPr lang="lv-LV" sz="2400" dirty="0">
                <a:latin typeface="Avenir Next LT Pro Light" panose="020B0304020202020204" pitchFamily="34" charset="0"/>
              </a:rPr>
              <a:t>201</a:t>
            </a:r>
            <a:r>
              <a:rPr lang="en-US" sz="2400" dirty="0">
                <a:latin typeface="Avenir Next LT Pro Light" panose="020B0304020202020204" pitchFamily="34" charset="0"/>
              </a:rPr>
              <a:t>7</a:t>
            </a:r>
            <a:endParaRPr lang="lv-LV" sz="2400" dirty="0">
              <a:latin typeface="Avenir Next LT Pro Light" panose="020B0304020202020204" pitchFamily="34" charset="0"/>
            </a:endParaRPr>
          </a:p>
          <a:p>
            <a:pPr marL="342900" indent="-342900" algn="just">
              <a:lnSpc>
                <a:spcPct val="150000"/>
              </a:lnSpc>
              <a:spcAft>
                <a:spcPts val="1800"/>
              </a:spcAft>
              <a:buClr>
                <a:srgbClr val="FFC000"/>
              </a:buClr>
              <a:buFont typeface="Webdings" panose="05030102010509060703" pitchFamily="18" charset="2"/>
              <a:buChar char=""/>
            </a:pPr>
            <a:r>
              <a:rPr lang="lv-LV" sz="2400" dirty="0">
                <a:latin typeface="Avenir Next LT Pro Light" panose="020B0304020202020204" pitchFamily="34" charset="0"/>
              </a:rPr>
              <a:t>Inga Pāvula</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Riga, RIIMC</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6743697-A8DC-4BE8-BE41-72F1B497B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92" y="1649514"/>
            <a:ext cx="7070571" cy="3977196"/>
          </a:xfrm>
          <a:prstGeom prst="rect">
            <a:avLst/>
          </a:prstGeom>
        </p:spPr>
      </p:pic>
      <p:sp>
        <p:nvSpPr>
          <p:cNvPr id="5" name="TextBox 4">
            <a:extLst>
              <a:ext uri="{FF2B5EF4-FFF2-40B4-BE49-F238E27FC236}">
                <a16:creationId xmlns:a16="http://schemas.microsoft.com/office/drawing/2014/main" id="{A5E56E02-EA79-4D5B-975F-F5A91E641435}"/>
              </a:ext>
            </a:extLst>
          </p:cNvPr>
          <p:cNvSpPr txBox="1"/>
          <p:nvPr/>
        </p:nvSpPr>
        <p:spPr>
          <a:xfrm>
            <a:off x="9658906" y="5694858"/>
            <a:ext cx="1831758" cy="369332"/>
          </a:xfrm>
          <a:prstGeom prst="rect">
            <a:avLst/>
          </a:prstGeom>
          <a:noFill/>
        </p:spPr>
        <p:txBody>
          <a:bodyPr wrap="square" rtlCol="0">
            <a:spAutoFit/>
          </a:bodyPr>
          <a:lstStyle/>
          <a:p>
            <a:r>
              <a:rPr lang="en-US" dirty="0"/>
              <a:t>Speaker’s </a:t>
            </a:r>
            <a:r>
              <a:rPr lang="en-US" dirty="0" err="1"/>
              <a:t>foto</a:t>
            </a:r>
            <a:endParaRPr lang="lv-LV" dirty="0"/>
          </a:p>
        </p:txBody>
      </p:sp>
    </p:spTree>
    <p:extLst>
      <p:ext uri="{BB962C8B-B14F-4D97-AF65-F5344CB8AC3E}">
        <p14:creationId xmlns:p14="http://schemas.microsoft.com/office/powerpoint/2010/main" val="101378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1" y="1670411"/>
            <a:ext cx="4260418" cy="3723263"/>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Lesson’s transcription</a:t>
            </a:r>
          </a:p>
          <a:p>
            <a:pPr marL="342900" indent="-342900" algn="just">
              <a:lnSpc>
                <a:spcPct val="150000"/>
              </a:lnSpc>
              <a:spcAft>
                <a:spcPts val="1800"/>
              </a:spcAft>
              <a:buClr>
                <a:srgbClr val="FFC000"/>
              </a:buClr>
              <a:buFont typeface="Wingdings" panose="05000000000000000000" pitchFamily="2" charset="2"/>
              <a:buChar char="Ø"/>
            </a:pPr>
            <a:r>
              <a:rPr lang="en-US" sz="2400" dirty="0">
                <a:latin typeface="Avenir Next LT Pro Light" panose="020B0304020202020204" pitchFamily="34" charset="0"/>
              </a:rPr>
              <a:t>Time</a:t>
            </a:r>
          </a:p>
          <a:p>
            <a:pPr marL="342900" indent="-342900" algn="just">
              <a:lnSpc>
                <a:spcPct val="150000"/>
              </a:lnSpc>
              <a:spcAft>
                <a:spcPts val="1800"/>
              </a:spcAft>
              <a:buClr>
                <a:srgbClr val="FFC000"/>
              </a:buClr>
              <a:buFont typeface="Wingdings" panose="05000000000000000000" pitchFamily="2" charset="2"/>
              <a:buChar char="Ø"/>
            </a:pPr>
            <a:r>
              <a:rPr lang="en-US" sz="2400" dirty="0">
                <a:latin typeface="Avenir Next LT Pro Light" panose="020B0304020202020204" pitchFamily="34" charset="0"/>
              </a:rPr>
              <a:t>Teacher’s activities</a:t>
            </a:r>
          </a:p>
          <a:p>
            <a:pPr marL="342900" indent="-342900" algn="just">
              <a:lnSpc>
                <a:spcPct val="150000"/>
              </a:lnSpc>
              <a:spcAft>
                <a:spcPts val="1800"/>
              </a:spcAft>
              <a:buClr>
                <a:srgbClr val="FFC000"/>
              </a:buClr>
              <a:buFont typeface="Wingdings" panose="05000000000000000000" pitchFamily="2" charset="2"/>
              <a:buChar char="Ø"/>
            </a:pPr>
            <a:r>
              <a:rPr lang="en-US" sz="2400" dirty="0">
                <a:latin typeface="Avenir Next LT Pro Light" panose="020B0304020202020204" pitchFamily="34" charset="0"/>
              </a:rPr>
              <a:t>Students’ activities</a:t>
            </a:r>
          </a:p>
          <a:p>
            <a:pPr marL="342900" indent="-342900" algn="just">
              <a:lnSpc>
                <a:spcPct val="150000"/>
              </a:lnSpc>
              <a:spcAft>
                <a:spcPts val="1800"/>
              </a:spcAft>
              <a:buClr>
                <a:srgbClr val="FFC000"/>
              </a:buClr>
              <a:buFont typeface="Wingdings" panose="05000000000000000000" pitchFamily="2" charset="2"/>
              <a:buChar char="Ø"/>
            </a:pPr>
            <a:r>
              <a:rPr lang="en-US" sz="2400" dirty="0">
                <a:latin typeface="Avenir Next LT Pro Light" panose="020B0304020202020204" pitchFamily="34" charset="0"/>
              </a:rPr>
              <a:t>Notes</a:t>
            </a: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79F764-1127-4C55-A8AA-C8B517EBD8C6}"/>
              </a:ext>
            </a:extLst>
          </p:cNvPr>
          <p:cNvPicPr>
            <a:picLocks noChangeAspect="1"/>
          </p:cNvPicPr>
          <p:nvPr/>
        </p:nvPicPr>
        <p:blipFill>
          <a:blip r:embed="rId4"/>
          <a:stretch>
            <a:fillRect/>
          </a:stretch>
        </p:blipFill>
        <p:spPr>
          <a:xfrm>
            <a:off x="3822206" y="2370740"/>
            <a:ext cx="8369792" cy="1819520"/>
          </a:xfrm>
          <a:prstGeom prst="rect">
            <a:avLst/>
          </a:prstGeom>
        </p:spPr>
      </p:pic>
    </p:spTree>
    <p:extLst>
      <p:ext uri="{BB962C8B-B14F-4D97-AF65-F5344CB8AC3E}">
        <p14:creationId xmlns:p14="http://schemas.microsoft.com/office/powerpoint/2010/main" val="389864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190DE2-2C83-405A-AC44-CC370A6CFC4D}"/>
              </a:ext>
            </a:extLst>
          </p:cNvPr>
          <p:cNvPicPr>
            <a:picLocks noChangeAspect="1"/>
          </p:cNvPicPr>
          <p:nvPr/>
        </p:nvPicPr>
        <p:blipFill>
          <a:blip r:embed="rId4"/>
          <a:stretch>
            <a:fillRect/>
          </a:stretch>
        </p:blipFill>
        <p:spPr>
          <a:xfrm>
            <a:off x="390617" y="1350985"/>
            <a:ext cx="7559586" cy="4867607"/>
          </a:xfrm>
          <a:prstGeom prst="rect">
            <a:avLst/>
          </a:prstGeom>
        </p:spPr>
      </p:pic>
      <p:pic>
        <p:nvPicPr>
          <p:cNvPr id="4" name="Picture 3">
            <a:extLst>
              <a:ext uri="{FF2B5EF4-FFF2-40B4-BE49-F238E27FC236}">
                <a16:creationId xmlns:a16="http://schemas.microsoft.com/office/drawing/2014/main" id="{5C416A36-23AC-4A11-89ED-3C58DCD764FD}"/>
              </a:ext>
            </a:extLst>
          </p:cNvPr>
          <p:cNvPicPr>
            <a:picLocks noChangeAspect="1"/>
          </p:cNvPicPr>
          <p:nvPr/>
        </p:nvPicPr>
        <p:blipFill>
          <a:blip r:embed="rId5"/>
          <a:stretch>
            <a:fillRect/>
          </a:stretch>
        </p:blipFill>
        <p:spPr>
          <a:xfrm>
            <a:off x="8246313" y="1265709"/>
            <a:ext cx="3555069" cy="4908250"/>
          </a:xfrm>
          <a:prstGeom prst="rect">
            <a:avLst/>
          </a:prstGeom>
        </p:spPr>
      </p:pic>
    </p:spTree>
    <p:extLst>
      <p:ext uri="{BB962C8B-B14F-4D97-AF65-F5344CB8AC3E}">
        <p14:creationId xmlns:p14="http://schemas.microsoft.com/office/powerpoint/2010/main" val="21717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sp>
        <p:nvSpPr>
          <p:cNvPr id="35" name="TextBox 34">
            <a:extLst>
              <a:ext uri="{FF2B5EF4-FFF2-40B4-BE49-F238E27FC236}">
                <a16:creationId xmlns:a16="http://schemas.microsoft.com/office/drawing/2014/main" id="{3649FD22-5552-470B-8A07-84E88B12A3C0}"/>
              </a:ext>
            </a:extLst>
          </p:cNvPr>
          <p:cNvSpPr txBox="1"/>
          <p:nvPr/>
        </p:nvSpPr>
        <p:spPr>
          <a:xfrm>
            <a:off x="622300" y="1670411"/>
            <a:ext cx="11283435" cy="3723263"/>
          </a:xfrm>
          <a:prstGeom prst="rect">
            <a:avLst/>
          </a:prstGeom>
          <a:noFill/>
        </p:spPr>
        <p:txBody>
          <a:bodyPr wrap="square" rtlCol="0">
            <a:spAutoFit/>
          </a:bodyPr>
          <a:lstStyle/>
          <a:p>
            <a:pPr algn="just">
              <a:lnSpc>
                <a:spcPct val="150000"/>
              </a:lnSpc>
              <a:spcAft>
                <a:spcPts val="1800"/>
              </a:spcAft>
              <a:buClr>
                <a:srgbClr val="FFC000"/>
              </a:buClr>
            </a:pPr>
            <a:r>
              <a:rPr lang="en-US" sz="2400" dirty="0">
                <a:latin typeface="Avenir Next LT Pro Light" panose="020B0304020202020204" pitchFamily="34" charset="0"/>
              </a:rPr>
              <a:t>Effective feedback</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time to speak with teacher about lesson, </a:t>
            </a:r>
          </a:p>
          <a:p>
            <a:pPr marL="342900" indent="-342900" algn="just">
              <a:lnSpc>
                <a:spcPct val="150000"/>
              </a:lnSpc>
              <a:spcAft>
                <a:spcPts val="1800"/>
              </a:spcAft>
              <a:buClr>
                <a:srgbClr val="FFC000"/>
              </a:buClr>
              <a:buFont typeface="Webdings" panose="05030102010509060703" pitchFamily="18" charset="2"/>
              <a:buChar char=""/>
            </a:pPr>
            <a:r>
              <a:rPr lang="en-US" sz="2400" i="1" dirty="0">
                <a:latin typeface="Avenir Next LT Pro Light" panose="020B0304020202020204" pitchFamily="34" charset="0"/>
              </a:rPr>
              <a:t>effective, but not critique questions</a:t>
            </a:r>
            <a:r>
              <a:rPr lang="en-US" sz="2400" dirty="0">
                <a:latin typeface="Avenir Next LT Pro Light" panose="020B0304020202020204" pitchFamily="34" charset="0"/>
              </a:rPr>
              <a:t>,</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think about future lessons not about given;</a:t>
            </a: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don’t criticize myself – all mistakes help to improve teaching experience.</a:t>
            </a: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191D0A-F3DC-49E1-A88F-0C29CC9C7262}"/>
              </a:ext>
            </a:extLst>
          </p:cNvPr>
          <p:cNvSpPr/>
          <p:nvPr/>
        </p:nvSpPr>
        <p:spPr>
          <a:xfrm rot="5400000">
            <a:off x="5835320" y="-5823274"/>
            <a:ext cx="521357" cy="12191998"/>
          </a:xfrm>
          <a:prstGeom prst="rect">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DBC1574C-8D06-4812-B189-613ACEBFAA46}"/>
              </a:ext>
            </a:extLst>
          </p:cNvPr>
          <p:cNvSpPr/>
          <p:nvPr/>
        </p:nvSpPr>
        <p:spPr>
          <a:xfrm rot="10800000">
            <a:off x="1" y="9366"/>
            <a:ext cx="12191998" cy="1044733"/>
          </a:xfrm>
          <a:prstGeom prst="triangle">
            <a:avLst>
              <a:gd name="adj" fmla="val 83474"/>
            </a:avLst>
          </a:prstGeom>
          <a:gradFill>
            <a:gsLst>
              <a:gs pos="0">
                <a:srgbClr val="FFC000"/>
              </a:gs>
              <a:gs pos="74000">
                <a:srgbClr val="FFC000"/>
              </a:gs>
              <a:gs pos="100000">
                <a:srgbClr val="7F1D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3AA4909A-5D12-4D62-97CD-8577A6541420}"/>
              </a:ext>
            </a:extLst>
          </p:cNvPr>
          <p:cNvSpPr/>
          <p:nvPr/>
        </p:nvSpPr>
        <p:spPr>
          <a:xfrm rot="10800000">
            <a:off x="1" y="0"/>
            <a:ext cx="12192000" cy="764155"/>
          </a:xfrm>
          <a:prstGeom prst="triangle">
            <a:avLst>
              <a:gd name="adj" fmla="val 83787"/>
            </a:avLst>
          </a:prstGeom>
          <a:solidFill>
            <a:srgbClr val="7F1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picture containing drawing&#10;&#10;Description automatically generated">
            <a:extLst>
              <a:ext uri="{FF2B5EF4-FFF2-40B4-BE49-F238E27FC236}">
                <a16:creationId xmlns:a16="http://schemas.microsoft.com/office/drawing/2014/main" id="{3443C62B-85E9-43D7-AC55-F27F4B2C1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9289" y="6132338"/>
            <a:ext cx="1416446" cy="568901"/>
          </a:xfrm>
          <a:prstGeom prst="rect">
            <a:avLst/>
          </a:prstGeom>
        </p:spPr>
      </p:pic>
      <p:sp>
        <p:nvSpPr>
          <p:cNvPr id="34" name="TextBox 33">
            <a:extLst>
              <a:ext uri="{FF2B5EF4-FFF2-40B4-BE49-F238E27FC236}">
                <a16:creationId xmlns:a16="http://schemas.microsoft.com/office/drawing/2014/main" id="{C838C725-AEF7-4878-BF4A-98AD6865CBCA}"/>
              </a:ext>
            </a:extLst>
          </p:cNvPr>
          <p:cNvSpPr txBox="1"/>
          <p:nvPr/>
        </p:nvSpPr>
        <p:spPr>
          <a:xfrm>
            <a:off x="5530788" y="745013"/>
            <a:ext cx="6483410" cy="584775"/>
          </a:xfrm>
          <a:prstGeom prst="rect">
            <a:avLst/>
          </a:prstGeom>
          <a:noFill/>
        </p:spPr>
        <p:txBody>
          <a:bodyPr wrap="square" rtlCol="0">
            <a:spAutoFit/>
          </a:bodyPr>
          <a:lstStyle/>
          <a:p>
            <a:pPr algn="r"/>
            <a:r>
              <a:rPr lang="lv-LV" sz="3200" dirty="0">
                <a:solidFill>
                  <a:srgbClr val="7F1D53"/>
                </a:solidFill>
                <a:latin typeface="Abadi Extra Light" panose="020B0204020104020204" pitchFamily="34" charset="0"/>
              </a:rPr>
              <a:t>T</a:t>
            </a:r>
            <a:r>
              <a:rPr lang="en-GB" sz="3200" dirty="0" err="1">
                <a:solidFill>
                  <a:srgbClr val="7F1D53"/>
                </a:solidFill>
                <a:latin typeface="Abadi Extra Light" panose="020B0204020104020204" pitchFamily="34" charset="0"/>
              </a:rPr>
              <a:t>eachers</a:t>
            </a:r>
            <a:r>
              <a:rPr lang="en-GB" sz="3200" dirty="0">
                <a:solidFill>
                  <a:srgbClr val="7F1D53"/>
                </a:solidFill>
                <a:latin typeface="Abadi Extra Light" panose="020B0204020104020204" pitchFamily="34" charset="0"/>
              </a:rPr>
              <a:t>-consultants’ work in Latvia</a:t>
            </a:r>
          </a:p>
        </p:txBody>
      </p:sp>
      <p:sp>
        <p:nvSpPr>
          <p:cNvPr id="35" name="TextBox 34">
            <a:extLst>
              <a:ext uri="{FF2B5EF4-FFF2-40B4-BE49-F238E27FC236}">
                <a16:creationId xmlns:a16="http://schemas.microsoft.com/office/drawing/2014/main" id="{3649FD22-5552-470B-8A07-84E88B12A3C0}"/>
              </a:ext>
            </a:extLst>
          </p:cNvPr>
          <p:cNvSpPr txBox="1"/>
          <p:nvPr/>
        </p:nvSpPr>
        <p:spPr>
          <a:xfrm>
            <a:off x="8004405" y="1577459"/>
            <a:ext cx="2484884" cy="2153603"/>
          </a:xfrm>
          <a:prstGeom prst="rect">
            <a:avLst/>
          </a:prstGeom>
          <a:noFill/>
        </p:spPr>
        <p:txBody>
          <a:bodyPr wrap="square" rtlCol="0">
            <a:spAutoFit/>
          </a:bodyPr>
          <a:lstStyle/>
          <a:p>
            <a:pPr marL="342900" indent="-342900" algn="just">
              <a:lnSpc>
                <a:spcPct val="150000"/>
              </a:lnSpc>
              <a:spcAft>
                <a:spcPts val="1800"/>
              </a:spcAft>
              <a:buClr>
                <a:srgbClr val="FFC000"/>
              </a:buClr>
              <a:buFont typeface="Webdings" panose="05030102010509060703" pitchFamily="18" charset="2"/>
              <a:buChar char=""/>
            </a:pPr>
            <a:r>
              <a:rPr lang="lv-LV" sz="2400" dirty="0">
                <a:latin typeface="Avenir Next LT Pro Light" panose="020B0304020202020204" pitchFamily="34" charset="0"/>
              </a:rPr>
              <a:t>201</a:t>
            </a:r>
            <a:r>
              <a:rPr lang="en-US" sz="2400" dirty="0">
                <a:latin typeface="Avenir Next LT Pro Light" panose="020B0304020202020204" pitchFamily="34" charset="0"/>
              </a:rPr>
              <a:t>7</a:t>
            </a:r>
            <a:endParaRPr lang="lv-LV" sz="2400" dirty="0">
              <a:latin typeface="Avenir Next LT Pro Light" panose="020B0304020202020204" pitchFamily="34" charset="0"/>
            </a:endParaRPr>
          </a:p>
          <a:p>
            <a:pPr marL="342900" indent="-342900" algn="just">
              <a:lnSpc>
                <a:spcPct val="150000"/>
              </a:lnSpc>
              <a:spcAft>
                <a:spcPts val="1800"/>
              </a:spcAft>
              <a:buClr>
                <a:srgbClr val="FFC000"/>
              </a:buClr>
              <a:buFont typeface="Webdings" panose="05030102010509060703" pitchFamily="18" charset="2"/>
              <a:buChar char=""/>
            </a:pPr>
            <a:r>
              <a:rPr lang="en-US" sz="2400" dirty="0">
                <a:latin typeface="Avenir Next LT Pro Light" panose="020B0304020202020204" pitchFamily="34" charset="0"/>
              </a:rPr>
              <a:t>VISC</a:t>
            </a:r>
            <a:endParaRPr lang="lv-LV" sz="2400" dirty="0">
              <a:latin typeface="Avenir Next LT Pro Light" panose="020B0304020202020204" pitchFamily="34" charset="0"/>
            </a:endParaRPr>
          </a:p>
          <a:p>
            <a:pPr marL="342900" indent="-342900" algn="just">
              <a:lnSpc>
                <a:spcPct val="150000"/>
              </a:lnSpc>
              <a:spcAft>
                <a:spcPts val="1800"/>
              </a:spcAft>
              <a:buClr>
                <a:srgbClr val="FFC000"/>
              </a:buClr>
              <a:buFont typeface="Webdings" panose="05030102010509060703" pitchFamily="18" charset="2"/>
              <a:buChar char=""/>
            </a:pPr>
            <a:r>
              <a:rPr lang="en-US" sz="2400" dirty="0" err="1">
                <a:latin typeface="Avenir Next LT Pro Light" panose="020B0304020202020204" pitchFamily="34" charset="0"/>
              </a:rPr>
              <a:t>Latvija</a:t>
            </a:r>
            <a:endParaRPr lang="en-GB" sz="2400" dirty="0">
              <a:latin typeface="Avenir Next LT Pro Light" panose="020B0304020202020204" pitchFamily="34" charset="0"/>
            </a:endParaRPr>
          </a:p>
        </p:txBody>
      </p:sp>
      <p:pic>
        <p:nvPicPr>
          <p:cNvPr id="9" name="Picture 6" descr="Image result for co-funded by the erasmus+ programme of the european union">
            <a:extLst>
              <a:ext uri="{FF2B5EF4-FFF2-40B4-BE49-F238E27FC236}">
                <a16:creationId xmlns:a16="http://schemas.microsoft.com/office/drawing/2014/main" id="{00F679E9-0187-4E47-B0B7-1B366C65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7" y="785353"/>
            <a:ext cx="1251955" cy="27761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Нет описания фото.">
            <a:extLst>
              <a:ext uri="{FF2B5EF4-FFF2-40B4-BE49-F238E27FC236}">
                <a16:creationId xmlns:a16="http://schemas.microsoft.com/office/drawing/2014/main" id="{9C29B943-5ED3-4137-AE41-81C41A207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29" y="1309702"/>
            <a:ext cx="6989622" cy="46655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CCA919-20E6-4D9E-91FB-3B09E19FF63B}"/>
              </a:ext>
            </a:extLst>
          </p:cNvPr>
          <p:cNvSpPr txBox="1"/>
          <p:nvPr/>
        </p:nvSpPr>
        <p:spPr>
          <a:xfrm>
            <a:off x="622301" y="5955123"/>
            <a:ext cx="9365078" cy="923330"/>
          </a:xfrm>
          <a:prstGeom prst="rect">
            <a:avLst/>
          </a:prstGeom>
          <a:noFill/>
        </p:spPr>
        <p:txBody>
          <a:bodyPr wrap="square" rtlCol="0">
            <a:spAutoFit/>
          </a:bodyPr>
          <a:lstStyle/>
          <a:p>
            <a:r>
              <a:rPr lang="lv-LV"/>
              <a:t>https://www.facebook.com/SIIC.LU/photos/valsts-izgl%C4%ABt%C4%ABbas-satura-centrs-aicina-pieteikties-t%C4%81l%C4%81kizgl%C4%ABtot%C4%81ju-un-m%C4%81c%C4%AB%C5%A1an%C4%81s/445770989112118/</a:t>
            </a:r>
            <a:endParaRPr lang="lv-LV" dirty="0"/>
          </a:p>
        </p:txBody>
      </p:sp>
    </p:spTree>
    <p:extLst>
      <p:ext uri="{BB962C8B-B14F-4D97-AF65-F5344CB8AC3E}">
        <p14:creationId xmlns:p14="http://schemas.microsoft.com/office/powerpoint/2010/main" val="105771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735</Words>
  <Application>Microsoft Office PowerPoint</Application>
  <PresentationFormat>Platekrāna</PresentationFormat>
  <Paragraphs>74</Paragraphs>
  <Slides>21</Slides>
  <Notes>0</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21</vt:i4>
      </vt:variant>
    </vt:vector>
  </HeadingPairs>
  <TitlesOfParts>
    <vt:vector size="29" baseType="lpstr">
      <vt:lpstr>Abadi Extra Light</vt:lpstr>
      <vt:lpstr>Arial</vt:lpstr>
      <vt:lpstr>Avenir Next LT Pro Light</vt:lpstr>
      <vt:lpstr>Calibri</vt:lpstr>
      <vt:lpstr>Calibri Light</vt:lpstr>
      <vt:lpstr>Webdings</vt:lpstr>
      <vt:lpstr>Wingdings</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Prodan</dc:creator>
  <cp:lastModifiedBy>Daina Kupča</cp:lastModifiedBy>
  <cp:revision>32</cp:revision>
  <dcterms:created xsi:type="dcterms:W3CDTF">2019-11-12T06:19:57Z</dcterms:created>
  <dcterms:modified xsi:type="dcterms:W3CDTF">2022-01-20T10:55:38Z</dcterms:modified>
</cp:coreProperties>
</file>